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82" r:id="rId5"/>
    <p:sldMasterId id="2147483683" r:id="rId6"/>
    <p:sldMasterId id="2147483684" r:id="rId7"/>
  </p:sldMasterIdLst>
  <p:notesMasterIdLst>
    <p:notesMasterId r:id="rId24"/>
  </p:notesMasterIdLst>
  <p:sldIdLst>
    <p:sldId id="289" r:id="rId8"/>
    <p:sldId id="294" r:id="rId9"/>
    <p:sldId id="295" r:id="rId10"/>
    <p:sldId id="296" r:id="rId11"/>
    <p:sldId id="297" r:id="rId12"/>
    <p:sldId id="276" r:id="rId13"/>
    <p:sldId id="281" r:id="rId14"/>
    <p:sldId id="298" r:id="rId15"/>
    <p:sldId id="292" r:id="rId16"/>
    <p:sldId id="282" r:id="rId17"/>
    <p:sldId id="291" r:id="rId18"/>
    <p:sldId id="286" r:id="rId19"/>
    <p:sldId id="280" r:id="rId20"/>
    <p:sldId id="290" r:id="rId21"/>
    <p:sldId id="293" r:id="rId22"/>
    <p:sldId id="271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55CD6FC-C983-4449-A0EE-86062B6A15CA}">
  <a:tblStyle styleId="{E55CD6FC-C983-4449-A0EE-86062B6A15C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06" autoAdjust="0"/>
    <p:restoredTop sz="94481"/>
  </p:normalViewPr>
  <p:slideViewPr>
    <p:cSldViewPr snapToGrid="0">
      <p:cViewPr varScale="1">
        <p:scale>
          <a:sx n="167" d="100"/>
          <a:sy n="167" d="100"/>
        </p:scale>
        <p:origin x="1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891151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D9ED8-FCB1-464C-BC0F-C9EC170111E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162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4084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5806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2996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0032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3331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1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Center" type="tx">
  <p:cSld name="TITLE_AND_BODY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892969" y="1701105"/>
            <a:ext cx="7358100" cy="17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58925" rIns="58925" bIns="589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444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584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736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889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1028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1181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8474233" y="4878958"/>
            <a:ext cx="2592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i="0" u="none" strike="noStrike" cap="none">
                <a:solidFill>
                  <a:srgbClr val="000000"/>
                </a:solidFill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i="0" u="none" strike="noStrike" cap="none">
                <a:solidFill>
                  <a:srgbClr val="000000"/>
                </a:solidFill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i="0" u="none" strike="noStrike" cap="none">
                <a:solidFill>
                  <a:srgbClr val="000000"/>
                </a:solidFill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i="0" u="none" strike="noStrike" cap="none">
                <a:solidFill>
                  <a:srgbClr val="000000"/>
                </a:solidFill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i="0" u="none" strike="noStrike" cap="none">
                <a:solidFill>
                  <a:srgbClr val="000000"/>
                </a:solidFill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i="0" u="none" strike="noStrike" cap="none">
                <a:solidFill>
                  <a:srgbClr val="000000"/>
                </a:solidFill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i="0" u="none" strike="noStrike" cap="none">
                <a:solidFill>
                  <a:srgbClr val="000000"/>
                </a:solidFill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i="0" u="none" strike="noStrike" cap="none">
                <a:solidFill>
                  <a:srgbClr val="000000"/>
                </a:solidFill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i="0" u="none" strike="noStrike" cap="none">
                <a:solidFill>
                  <a:srgbClr val="000000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Horizontal">
  <p:cSld name="Photo - Horizontal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pic" idx="2"/>
          </p:nvPr>
        </p:nvSpPr>
        <p:spPr>
          <a:xfrm>
            <a:off x="1129605" y="334863"/>
            <a:ext cx="6876000" cy="31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58925" rIns="58925" bIns="58925" anchor="t" anchorCtr="0"/>
          <a:lstStyle>
            <a:lvl1pPr marL="292100" marR="0" lvl="0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1500" marR="0" lvl="1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3600" marR="0" lvl="2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3000" marR="0" lvl="3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5100" marR="0" lvl="4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14500" marR="0" lvl="5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6600" marR="0" lvl="6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86000" marR="0" lvl="7" indent="-2730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78100" marR="0" lvl="8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892969" y="3542854"/>
            <a:ext cx="73581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58925" rIns="58925" bIns="589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444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584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736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889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1028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1181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892969" y="4319736"/>
            <a:ext cx="7358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58925" rIns="58925" bIns="58925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None/>
              <a:defRPr sz="21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None/>
              <a:defRPr sz="21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None/>
              <a:defRPr sz="21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None/>
              <a:defRPr sz="21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None/>
              <a:defRPr sz="21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4437983" y="4875609"/>
            <a:ext cx="2592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Vertical">
  <p:cSld name="Photo - Vertical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pic" idx="2"/>
          </p:nvPr>
        </p:nvSpPr>
        <p:spPr>
          <a:xfrm>
            <a:off x="4723805" y="334863"/>
            <a:ext cx="3750600" cy="43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58925" rIns="58925" bIns="58925" anchor="t" anchorCtr="0"/>
          <a:lstStyle>
            <a:lvl1pPr marL="292100" marR="0" lvl="0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1500" marR="0" lvl="1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3600" marR="0" lvl="2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3000" marR="0" lvl="3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5100" marR="0" lvl="4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14500" marR="0" lvl="5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6600" marR="0" lvl="6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86000" marR="0" lvl="7" indent="-2730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78100" marR="0" lvl="8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669727" y="334863"/>
            <a:ext cx="3750600" cy="21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58925" rIns="58925" bIns="589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3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444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584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736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889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1028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1181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69727" y="2511475"/>
            <a:ext cx="3750600" cy="21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58925" rIns="58925" bIns="58925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None/>
              <a:defRPr sz="21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None/>
              <a:defRPr sz="21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None/>
              <a:defRPr sz="21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None/>
              <a:defRPr sz="21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None/>
              <a:defRPr sz="21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8474233" y="4878958"/>
            <a:ext cx="2592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Bullets &amp; Photo">
  <p:cSld name="Title, Bullets &amp; Photo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/>
          </p:cNvSpPr>
          <p:nvPr>
            <p:ph type="pic" idx="2"/>
          </p:nvPr>
        </p:nvSpPr>
        <p:spPr>
          <a:xfrm>
            <a:off x="4723805" y="1372939"/>
            <a:ext cx="3750600" cy="33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58925" rIns="58925" bIns="58925" anchor="t" anchorCtr="0"/>
          <a:lstStyle>
            <a:lvl1pPr marL="292100" marR="0" lvl="0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1500" marR="0" lvl="1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3600" marR="0" lvl="2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3000" marR="0" lvl="3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5100" marR="0" lvl="4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14500" marR="0" lvl="5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6600" marR="0" lvl="6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86000" marR="0" lvl="7" indent="-2730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78100" marR="0" lvl="8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669727" y="234404"/>
            <a:ext cx="7804500" cy="11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58925" rIns="58925" bIns="589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444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584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736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889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1028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1181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69727" y="1372939"/>
            <a:ext cx="3750600" cy="33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58925" rIns="58925" bIns="58925" anchor="ctr" anchorCtr="0"/>
          <a:lstStyle>
            <a:lvl1pPr marL="457200" marR="0" lvl="0" indent="-31750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8474233" y="4878958"/>
            <a:ext cx="2592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">
  <p:cSld name="Bullets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69727" y="669727"/>
            <a:ext cx="7804500" cy="38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58925" rIns="58925" bIns="58925" anchor="ctr" anchorCtr="0"/>
          <a:lstStyle>
            <a:lvl1pPr marL="457200" marR="0" lvl="0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8474233" y="4878958"/>
            <a:ext cx="2592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3 Up">
  <p:cSld name="Photo - 3 Up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/>
          </p:cNvSpPr>
          <p:nvPr>
            <p:ph type="pic" idx="2"/>
          </p:nvPr>
        </p:nvSpPr>
        <p:spPr>
          <a:xfrm>
            <a:off x="4723805" y="2685604"/>
            <a:ext cx="3750600" cy="19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58925" rIns="58925" bIns="58925" anchor="t" anchorCtr="0"/>
          <a:lstStyle>
            <a:lvl1pPr marL="292100" marR="0" lvl="0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1500" marR="0" lvl="1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3600" marR="0" lvl="2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3000" marR="0" lvl="3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5100" marR="0" lvl="4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14500" marR="0" lvl="5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6600" marR="0" lvl="6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86000" marR="0" lvl="7" indent="-2730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78100" marR="0" lvl="8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63" name="Shape 163"/>
          <p:cNvSpPr>
            <a:spLocks noGrp="1"/>
          </p:cNvSpPr>
          <p:nvPr>
            <p:ph type="pic" idx="3"/>
          </p:nvPr>
        </p:nvSpPr>
        <p:spPr>
          <a:xfrm>
            <a:off x="4728177" y="468809"/>
            <a:ext cx="3750600" cy="19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58925" rIns="58925" bIns="58925" anchor="t" anchorCtr="0"/>
          <a:lstStyle>
            <a:lvl1pPr marL="292100" marR="0" lvl="0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1500" marR="0" lvl="1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3600" marR="0" lvl="2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3000" marR="0" lvl="3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5100" marR="0" lvl="4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14500" marR="0" lvl="5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6600" marR="0" lvl="6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86000" marR="0" lvl="7" indent="-2730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78100" marR="0" lvl="8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pic" idx="4"/>
          </p:nvPr>
        </p:nvSpPr>
        <p:spPr>
          <a:xfrm>
            <a:off x="669727" y="468809"/>
            <a:ext cx="3750600" cy="42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58925" rIns="58925" bIns="58925" anchor="t" anchorCtr="0"/>
          <a:lstStyle>
            <a:lvl1pPr marL="292100" marR="0" lvl="0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1500" marR="0" lvl="1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3600" marR="0" lvl="2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3000" marR="0" lvl="3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5100" marR="0" lvl="4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14500" marR="0" lvl="5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6600" marR="0" lvl="6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86000" marR="0" lvl="7" indent="-2730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78100" marR="0" lvl="8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8474233" y="4878958"/>
            <a:ext cx="2592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892969" y="3355330"/>
            <a:ext cx="73581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58925" rIns="58925" bIns="58925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None/>
              <a:defRPr sz="15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body" idx="2"/>
          </p:nvPr>
        </p:nvSpPr>
        <p:spPr>
          <a:xfrm>
            <a:off x="892969" y="2250281"/>
            <a:ext cx="73581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58925" rIns="58925" bIns="58925" anchor="ctr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None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sldNum" idx="12"/>
          </p:nvPr>
        </p:nvSpPr>
        <p:spPr>
          <a:xfrm>
            <a:off x="8474233" y="4878958"/>
            <a:ext cx="2592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">
  <p:cSld name="Photo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58925" rIns="58925" bIns="58925" anchor="t" anchorCtr="0"/>
          <a:lstStyle>
            <a:lvl1pPr marL="292100" marR="0" lvl="0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1500" marR="0" lvl="1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3600" marR="0" lvl="2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3000" marR="0" lvl="3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5100" marR="0" lvl="4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14500" marR="0" lvl="5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6600" marR="0" lvl="6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86000" marR="0" lvl="7" indent="-2730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78100" marR="0" lvl="8" indent="-2857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8474233" y="4878958"/>
            <a:ext cx="2592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8474233" y="4878958"/>
            <a:ext cx="2592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083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98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69727" y="234404"/>
            <a:ext cx="7804500" cy="11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58925" rIns="58925" bIns="589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444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584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736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889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1028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1181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"/>
              <a:buNone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69727" y="1372939"/>
            <a:ext cx="7804500" cy="33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925" tIns="58925" rIns="58925" bIns="58925" anchor="ctr" anchorCtr="0"/>
          <a:lstStyle>
            <a:lvl1pPr marL="457200" marR="0" lvl="0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3365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8474233" y="4878958"/>
            <a:ext cx="2592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0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0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0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0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0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0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0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0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10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3" r:id="rId2"/>
    <p:sldLayoutId id="214748367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97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iki.shibboleth.net/confluence/x/iYAFBQ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contact@shibboleth.net" TargetMode="External"/><Relationship Id="rId5" Type="http://schemas.openxmlformats.org/officeDocument/2006/relationships/hyperlink" Target="mailto:justin.knight@jisc.ac.uk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Shibboleth Update</a:t>
            </a:r>
            <a:br>
              <a:rPr lang="en-GB" dirty="0"/>
            </a:br>
            <a:r>
              <a:rPr lang="en-GB" dirty="0"/>
              <a:t>CAMP 2020</a:t>
            </a: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54" y="4841464"/>
            <a:ext cx="9149954" cy="45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6" y="4455319"/>
            <a:ext cx="546497" cy="54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164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E10EE-8730-4443-85C1-06FCE4A56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IdP</a:t>
            </a:r>
            <a:r>
              <a:rPr lang="en-US" dirty="0"/>
              <a:t> Modules</a:t>
            </a:r>
            <a:br>
              <a:rPr lang="en-US" dirty="0"/>
            </a:br>
            <a:r>
              <a:rPr lang="en-US" sz="2800" dirty="0">
                <a:hlinkClick r:id="rId2"/>
              </a:rPr>
              <a:t>https://wiki.shibboleth.net/confluence/x/iYAFBQ</a:t>
            </a: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6CED8-4475-DD40-AFD6-AF1E2E9EA0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/>
              <a:t>Analagous</a:t>
            </a:r>
            <a:r>
              <a:rPr lang="en-US" sz="2800" dirty="0"/>
              <a:t> to simple RPM-like packages within the software that can be enabled/disabled independently</a:t>
            </a:r>
          </a:p>
          <a:p>
            <a:r>
              <a:rPr lang="en-US" sz="2800" dirty="0"/>
              <a:t>Encapsulate sets of config files to minimize footprint of unused features</a:t>
            </a:r>
          </a:p>
          <a:p>
            <a:r>
              <a:rPr lang="en-US" sz="2800" dirty="0"/>
              <a:t>Allows upgrades to safely add new and changed files using RPM-like .</a:t>
            </a:r>
            <a:r>
              <a:rPr lang="en-US" sz="2800" dirty="0" err="1"/>
              <a:t>idpsave</a:t>
            </a:r>
            <a:r>
              <a:rPr lang="en-US" sz="2800" dirty="0"/>
              <a:t> and .</a:t>
            </a:r>
            <a:r>
              <a:rPr lang="en-US" sz="2800" dirty="0" err="1"/>
              <a:t>idpnew</a:t>
            </a:r>
            <a:r>
              <a:rPr lang="en-US" sz="2800" dirty="0"/>
              <a:t> conventions.</a:t>
            </a:r>
          </a:p>
        </p:txBody>
      </p:sp>
      <p:pic>
        <p:nvPicPr>
          <p:cNvPr id="5" name="Shape 307">
            <a:extLst>
              <a:ext uri="{FF2B5EF4-FFF2-40B4-BE49-F238E27FC236}">
                <a16:creationId xmlns:a16="http://schemas.microsoft.com/office/drawing/2014/main" id="{8E0637B5-8A81-C640-AAFA-DEDC93713DF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5954" y="4841464"/>
            <a:ext cx="9150000" cy="4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318">
            <a:extLst>
              <a:ext uri="{FF2B5EF4-FFF2-40B4-BE49-F238E27FC236}">
                <a16:creationId xmlns:a16="http://schemas.microsoft.com/office/drawing/2014/main" id="{02036B67-1D60-274A-8415-58E983FF6897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2425" y="4455319"/>
            <a:ext cx="546600" cy="5466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311">
            <a:extLst>
              <a:ext uri="{FF2B5EF4-FFF2-40B4-BE49-F238E27FC236}">
                <a16:creationId xmlns:a16="http://schemas.microsoft.com/office/drawing/2014/main" id="{B1BB6827-1B9D-7344-A65E-C1D4CDE0645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4841463"/>
            <a:ext cx="2057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10</a:t>
            </a:fld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9618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E10EE-8730-4443-85C1-06FCE4A56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IdP</a:t>
            </a:r>
            <a:r>
              <a:rPr lang="en-US" dirty="0"/>
              <a:t> Plugins</a:t>
            </a: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6CED8-4475-DD40-AFD6-AF1E2E9EA0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PGP-signed extension packages that add jars and other files to an </a:t>
            </a:r>
            <a:r>
              <a:rPr lang="en-US" sz="2800" dirty="0" err="1"/>
              <a:t>IdP</a:t>
            </a:r>
            <a:r>
              <a:rPr lang="en-US" sz="2800" dirty="0"/>
              <a:t>.</a:t>
            </a:r>
          </a:p>
          <a:p>
            <a:r>
              <a:rPr lang="en-US" sz="2800" dirty="0"/>
              <a:t>Plugin installer manages install/update/removal.</a:t>
            </a:r>
          </a:p>
          <a:p>
            <a:r>
              <a:rPr lang="en-US" sz="2800" dirty="0"/>
              <a:t>Signature verification is mandatory.</a:t>
            </a:r>
          </a:p>
          <a:p>
            <a:r>
              <a:rPr lang="en-US" sz="2800" dirty="0"/>
              <a:t>Plugins contain pointer to remote URL(s) with version compatibility metadata.</a:t>
            </a:r>
          </a:p>
          <a:p>
            <a:r>
              <a:rPr lang="en-US" sz="2800" dirty="0"/>
              <a:t>Plugins and modules work in tandem.</a:t>
            </a:r>
          </a:p>
        </p:txBody>
      </p:sp>
      <p:pic>
        <p:nvPicPr>
          <p:cNvPr id="5" name="Shape 307">
            <a:extLst>
              <a:ext uri="{FF2B5EF4-FFF2-40B4-BE49-F238E27FC236}">
                <a16:creationId xmlns:a16="http://schemas.microsoft.com/office/drawing/2014/main" id="{8E0637B5-8A81-C640-AAFA-DEDC93713DF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5954" y="4841464"/>
            <a:ext cx="9150000" cy="4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318">
            <a:extLst>
              <a:ext uri="{FF2B5EF4-FFF2-40B4-BE49-F238E27FC236}">
                <a16:creationId xmlns:a16="http://schemas.microsoft.com/office/drawing/2014/main" id="{02036B67-1D60-274A-8415-58E983FF689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2425" y="4455319"/>
            <a:ext cx="546600" cy="5466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311">
            <a:extLst>
              <a:ext uri="{FF2B5EF4-FFF2-40B4-BE49-F238E27FC236}">
                <a16:creationId xmlns:a16="http://schemas.microsoft.com/office/drawing/2014/main" id="{B1BB6827-1B9D-7344-A65E-C1D4CDE0645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4841463"/>
            <a:ext cx="2057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11</a:t>
            </a:fld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9568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E10EE-8730-4443-85C1-06FCE4A56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Initial Plugins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6CED8-4475-DD40-AFD6-AF1E2E9EA0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OIDC OP extension V3.0, first official version from project with a stable configuration</a:t>
            </a:r>
          </a:p>
          <a:p>
            <a:r>
              <a:rPr lang="en-US" sz="2800" dirty="0"/>
              <a:t>Duo Universal Prompt (Duo SDK and Native options)</a:t>
            </a:r>
          </a:p>
          <a:p>
            <a:r>
              <a:rPr lang="en-US" sz="2800" dirty="0"/>
              <a:t>Simple TOTP support (validation only)</a:t>
            </a:r>
          </a:p>
          <a:p>
            <a:r>
              <a:rPr lang="en-US" sz="2800" dirty="0"/>
              <a:t>Scripting support for Rhino and </a:t>
            </a:r>
            <a:r>
              <a:rPr lang="en-US" sz="2800" dirty="0" err="1"/>
              <a:t>Nashorn</a:t>
            </a:r>
            <a:endParaRPr lang="en-US" sz="2800" dirty="0"/>
          </a:p>
        </p:txBody>
      </p:sp>
      <p:pic>
        <p:nvPicPr>
          <p:cNvPr id="5" name="Shape 307">
            <a:extLst>
              <a:ext uri="{FF2B5EF4-FFF2-40B4-BE49-F238E27FC236}">
                <a16:creationId xmlns:a16="http://schemas.microsoft.com/office/drawing/2014/main" id="{C021339B-6D12-6D4C-9D05-CBA49848D7A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5954" y="4841464"/>
            <a:ext cx="9150000" cy="4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318">
            <a:extLst>
              <a:ext uri="{FF2B5EF4-FFF2-40B4-BE49-F238E27FC236}">
                <a16:creationId xmlns:a16="http://schemas.microsoft.com/office/drawing/2014/main" id="{A2C49DD9-8B3F-C047-B1C7-E8896B370C3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2425" y="4455319"/>
            <a:ext cx="546600" cy="5466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311">
            <a:extLst>
              <a:ext uri="{FF2B5EF4-FFF2-40B4-BE49-F238E27FC236}">
                <a16:creationId xmlns:a16="http://schemas.microsoft.com/office/drawing/2014/main" id="{76D81EAF-A52E-5142-9862-BB866B44D01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4841463"/>
            <a:ext cx="2057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12</a:t>
            </a:fld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0812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307">
            <a:extLst>
              <a:ext uri="{FF2B5EF4-FFF2-40B4-BE49-F238E27FC236}">
                <a16:creationId xmlns:a16="http://schemas.microsoft.com/office/drawing/2014/main" id="{98DD19D0-A7D9-D54A-A07F-971D7CB9E0D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5954" y="4841464"/>
            <a:ext cx="9150000" cy="45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1E10EE-8730-4443-85C1-06FCE4A56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Product Roadmap - SP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6CED8-4475-DD40-AFD6-AF1E2E9EA0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(Very) Small 3.2 feature/fix update in December</a:t>
            </a:r>
          </a:p>
          <a:p>
            <a:r>
              <a:rPr lang="en-US" sz="2800" dirty="0"/>
              <a:t>New contributor working on automating package builds, eventual CI via Jenkins</a:t>
            </a:r>
          </a:p>
        </p:txBody>
      </p:sp>
      <p:pic>
        <p:nvPicPr>
          <p:cNvPr id="6" name="Shape 318">
            <a:extLst>
              <a:ext uri="{FF2B5EF4-FFF2-40B4-BE49-F238E27FC236}">
                <a16:creationId xmlns:a16="http://schemas.microsoft.com/office/drawing/2014/main" id="{4613ACD8-D24C-B140-B428-4834C040F45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2425" y="4455319"/>
            <a:ext cx="546600" cy="5466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311">
            <a:extLst>
              <a:ext uri="{FF2B5EF4-FFF2-40B4-BE49-F238E27FC236}">
                <a16:creationId xmlns:a16="http://schemas.microsoft.com/office/drawing/2014/main" id="{5D496FA5-E575-904A-BEED-262A5B6EC6B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4841463"/>
            <a:ext cx="2057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13</a:t>
            </a:fld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1158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307">
            <a:extLst>
              <a:ext uri="{FF2B5EF4-FFF2-40B4-BE49-F238E27FC236}">
                <a16:creationId xmlns:a16="http://schemas.microsoft.com/office/drawing/2014/main" id="{8C652DD8-A81B-684A-9F8D-99EEA311103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5954" y="4841464"/>
            <a:ext cx="9150000" cy="45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1E10EE-8730-4443-85C1-06FCE4A56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 Futures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6CED8-4475-DD40-AFD6-AF1E2E9EA0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Significant long-term risks:</a:t>
            </a:r>
          </a:p>
          <a:p>
            <a:pPr lvl="1"/>
            <a:r>
              <a:rPr lang="en-US" sz="2500" dirty="0"/>
              <a:t>Lack of available C/C++ developers willing to own it</a:t>
            </a:r>
          </a:p>
          <a:p>
            <a:pPr lvl="1"/>
            <a:r>
              <a:rPr lang="en-US" sz="2500" dirty="0"/>
              <a:t>Lack of support for foundational XML libraries – a major security issue could arise at any time</a:t>
            </a:r>
          </a:p>
          <a:p>
            <a:pPr lvl="1"/>
            <a:r>
              <a:rPr lang="en-US" sz="2500" dirty="0"/>
              <a:t>Lack of alignment with “modern” development platforms</a:t>
            </a:r>
          </a:p>
          <a:p>
            <a:r>
              <a:rPr lang="en-US" sz="2800" dirty="0"/>
              <a:t>Status quo is not sustainable.</a:t>
            </a:r>
          </a:p>
        </p:txBody>
      </p:sp>
      <p:pic>
        <p:nvPicPr>
          <p:cNvPr id="6" name="Shape 318">
            <a:extLst>
              <a:ext uri="{FF2B5EF4-FFF2-40B4-BE49-F238E27FC236}">
                <a16:creationId xmlns:a16="http://schemas.microsoft.com/office/drawing/2014/main" id="{304B47C8-94F9-6046-8D11-7410634258E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2425" y="4455319"/>
            <a:ext cx="546600" cy="5466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311">
            <a:extLst>
              <a:ext uri="{FF2B5EF4-FFF2-40B4-BE49-F238E27FC236}">
                <a16:creationId xmlns:a16="http://schemas.microsoft.com/office/drawing/2014/main" id="{FDFE7948-1094-354E-9CCE-D2C7E12A62D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4841463"/>
            <a:ext cx="2057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14</a:t>
            </a:fld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1831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307">
            <a:extLst>
              <a:ext uri="{FF2B5EF4-FFF2-40B4-BE49-F238E27FC236}">
                <a16:creationId xmlns:a16="http://schemas.microsoft.com/office/drawing/2014/main" id="{8C652DD8-A81B-684A-9F8D-99EEA311103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5954" y="4841464"/>
            <a:ext cx="9150000" cy="45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1E10EE-8730-4443-85C1-06FCE4A56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 Futures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6CED8-4475-DD40-AFD6-AF1E2E9EA0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Convening a discussion with those interested in discussing </a:t>
            </a:r>
            <a:r>
              <a:rPr lang="en-US" sz="2800" u="sng" dirty="0"/>
              <a:t>and contributing</a:t>
            </a:r>
            <a:r>
              <a:rPr lang="en-US" sz="2800" dirty="0"/>
              <a:t> to a solution.</a:t>
            </a:r>
          </a:p>
          <a:p>
            <a:pPr lvl="1"/>
            <a:r>
              <a:rPr lang="en-US" sz="2500" dirty="0"/>
              <a:t>Likely will be ACAMP session this week</a:t>
            </a:r>
          </a:p>
          <a:p>
            <a:pPr lvl="1"/>
            <a:r>
              <a:rPr lang="en-US" sz="2500" dirty="0"/>
              <a:t>Note going out to Consortium Members</a:t>
            </a:r>
          </a:p>
          <a:p>
            <a:pPr lvl="1"/>
            <a:r>
              <a:rPr lang="en-US" sz="2500" dirty="0"/>
              <a:t>Call likely before end of the year or early 2021</a:t>
            </a:r>
          </a:p>
          <a:p>
            <a:pPr lvl="1"/>
            <a:r>
              <a:rPr lang="en-US" sz="2500" dirty="0"/>
              <a:t>Contact project via usual channels if interested</a:t>
            </a:r>
          </a:p>
        </p:txBody>
      </p:sp>
      <p:pic>
        <p:nvPicPr>
          <p:cNvPr id="6" name="Shape 318">
            <a:extLst>
              <a:ext uri="{FF2B5EF4-FFF2-40B4-BE49-F238E27FC236}">
                <a16:creationId xmlns:a16="http://schemas.microsoft.com/office/drawing/2014/main" id="{304B47C8-94F9-6046-8D11-7410634258E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2425" y="4455319"/>
            <a:ext cx="546600" cy="5466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311">
            <a:extLst>
              <a:ext uri="{FF2B5EF4-FFF2-40B4-BE49-F238E27FC236}">
                <a16:creationId xmlns:a16="http://schemas.microsoft.com/office/drawing/2014/main" id="{FDFE7948-1094-354E-9CCE-D2C7E12A62D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4841463"/>
            <a:ext cx="2057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15</a:t>
            </a:fld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813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892969" y="1701105"/>
            <a:ext cx="7358100" cy="17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rPr lang="en" sz="4200"/>
              <a:t>Questions?</a:t>
            </a:r>
            <a:endParaRPr sz="4200"/>
          </a:p>
        </p:txBody>
      </p:sp>
      <p:pic>
        <p:nvPicPr>
          <p:cNvPr id="317" name="Shape 3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5954" y="4841464"/>
            <a:ext cx="9150000" cy="4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Shape 3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2425" y="4455319"/>
            <a:ext cx="546600" cy="546600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Shape 319"/>
          <p:cNvSpPr txBox="1">
            <a:spLocks noGrp="1"/>
          </p:cNvSpPr>
          <p:nvPr>
            <p:ph type="sldNum" idx="12"/>
          </p:nvPr>
        </p:nvSpPr>
        <p:spPr>
          <a:xfrm>
            <a:off x="8474233" y="4878958"/>
            <a:ext cx="259200" cy="201000"/>
          </a:xfrm>
          <a:prstGeom prst="rect">
            <a:avLst/>
          </a:prstGeom>
        </p:spPr>
        <p:txBody>
          <a:bodyPr spcFirstLastPara="1" wrap="square" lIns="32750" tIns="32750" rIns="32750" bIns="3275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Shape 2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846721"/>
            <a:ext cx="9149954" cy="45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Shape 2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2425" y="4455319"/>
            <a:ext cx="546497" cy="546497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628650" y="209950"/>
            <a:ext cx="7886700" cy="6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" sz="3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Consortium Membership</a:t>
            </a:r>
            <a:endParaRPr sz="3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6975" y="755351"/>
            <a:ext cx="7886700" cy="38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177800" marR="0" lvl="0" indent="-165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endParaRPr lang="en" sz="1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GB" sz="1800" dirty="0"/>
              <a:t>Membership grew significantly and has plateaued in the last couple of years</a:t>
            </a:r>
          </a:p>
          <a:p>
            <a:pPr marL="1270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en-GB" sz="1400" b="1" dirty="0"/>
          </a:p>
          <a:p>
            <a:r>
              <a:rPr lang="en-GB" sz="1400" dirty="0"/>
              <a:t>End 2016: 20</a:t>
            </a:r>
          </a:p>
          <a:p>
            <a:r>
              <a:rPr lang="en-GB" sz="1400" dirty="0"/>
              <a:t>End 2017: 42</a:t>
            </a:r>
          </a:p>
          <a:p>
            <a:r>
              <a:rPr lang="en-GB" sz="1400" dirty="0"/>
              <a:t>End 2018: 52</a:t>
            </a:r>
          </a:p>
          <a:p>
            <a:r>
              <a:rPr lang="en-GB" sz="1400" dirty="0"/>
              <a:t>End 2019: 52</a:t>
            </a:r>
          </a:p>
          <a:p>
            <a:pPr marL="1270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en-GB" sz="1400" b="1" dirty="0"/>
          </a:p>
          <a:p>
            <a:pPr marL="1270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en-GB" sz="1400" b="1" dirty="0"/>
          </a:p>
          <a:p>
            <a:pPr marL="1270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GB" sz="1800" dirty="0"/>
              <a:t>Current membership stands at 54, comprised of</a:t>
            </a:r>
            <a:endParaRPr lang="en" sz="1800" dirty="0"/>
          </a:p>
          <a:p>
            <a:pPr marL="177800" marR="0" lvl="0" indent="-165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endParaRPr lang="en" sz="1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" sz="1400" dirty="0"/>
              <a:t>3 Principal Members</a:t>
            </a:r>
            <a:endParaRPr sz="1400" dirty="0"/>
          </a:p>
          <a:p>
            <a:pPr lvl="0"/>
            <a:r>
              <a:rPr lang="en" sz="1400" dirty="0"/>
              <a:t>13 </a:t>
            </a:r>
            <a:r>
              <a:rPr lang="en-GB" sz="1400" dirty="0"/>
              <a:t>national identity </a:t>
            </a:r>
            <a:r>
              <a:rPr lang="en" sz="1400" dirty="0"/>
              <a:t>Federation Members</a:t>
            </a:r>
            <a:endParaRPr sz="1400" dirty="0"/>
          </a:p>
          <a:p>
            <a:pPr lvl="0"/>
            <a:r>
              <a:rPr lang="en" sz="1400" dirty="0"/>
              <a:t>36 Academic / Non-Profit Members</a:t>
            </a:r>
            <a:endParaRPr sz="1400" dirty="0"/>
          </a:p>
          <a:p>
            <a:pPr lvl="0"/>
            <a:r>
              <a:rPr lang="en" sz="1400" dirty="0"/>
              <a:t>2 Commercial Members</a:t>
            </a:r>
            <a:endParaRPr lang="en-GB" sz="1400" dirty="0"/>
          </a:p>
          <a:p>
            <a:pPr marL="177800" marR="0" lvl="0" indent="-38100" algn="l" rtl="0">
              <a:lnSpc>
                <a:spcPct val="8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GB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283" name="Shape 283"/>
          <p:cNvSpPr txBox="1">
            <a:spLocks noGrp="1"/>
          </p:cNvSpPr>
          <p:nvPr>
            <p:ph type="sldNum" idx="12"/>
          </p:nvPr>
        </p:nvSpPr>
        <p:spPr>
          <a:xfrm>
            <a:off x="6457950" y="4841463"/>
            <a:ext cx="2057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3934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F6614-D938-4E48-91DD-C50D1F66D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6856" y="145421"/>
            <a:ext cx="6858000" cy="520349"/>
          </a:xfrm>
        </p:spPr>
        <p:txBody>
          <a:bodyPr>
            <a:normAutofit fontScale="90000"/>
          </a:bodyPr>
          <a:lstStyle/>
          <a:p>
            <a:r>
              <a:rPr lang="en" sz="3000" b="1" dirty="0">
                <a:latin typeface="Calibri"/>
                <a:cs typeface="Calibri"/>
                <a:sym typeface="Calibri"/>
              </a:rPr>
              <a:t>Financial position &amp; end 2020 forecast</a:t>
            </a:r>
            <a:endParaRPr lang="en-GB" sz="3000" dirty="0"/>
          </a:p>
        </p:txBody>
      </p:sp>
      <p:pic>
        <p:nvPicPr>
          <p:cNvPr id="4" name="Shape 219">
            <a:extLst>
              <a:ext uri="{FF2B5EF4-FFF2-40B4-BE49-F238E27FC236}">
                <a16:creationId xmlns:a16="http://schemas.microsoft.com/office/drawing/2014/main" id="{752ED474-762C-4D1C-8F8C-22AC8A7DF10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flipV="1">
            <a:off x="0" y="4863904"/>
            <a:ext cx="9144000" cy="422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220">
            <a:extLst>
              <a:ext uri="{FF2B5EF4-FFF2-40B4-BE49-F238E27FC236}">
                <a16:creationId xmlns:a16="http://schemas.microsoft.com/office/drawing/2014/main" id="{3FABF71E-8D47-4D2F-8771-F45A7FAA82A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9826" y="4496158"/>
            <a:ext cx="495337" cy="49435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EFA0DAF-3F16-4720-A9F7-061CC1AA8BC5}"/>
              </a:ext>
            </a:extLst>
          </p:cNvPr>
          <p:cNvGraphicFramePr>
            <a:graphicFrameLocks noGrp="1"/>
          </p:cNvGraphicFramePr>
          <p:nvPr/>
        </p:nvGraphicFramePr>
        <p:xfrm>
          <a:off x="2039079" y="705295"/>
          <a:ext cx="5213554" cy="3818319"/>
        </p:xfrm>
        <a:graphic>
          <a:graphicData uri="http://schemas.openxmlformats.org/drawingml/2006/table">
            <a:tbl>
              <a:tblPr>
                <a:tableStyleId>{E55CD6FC-C983-4449-A0EE-86062B6A15CA}</a:tableStyleId>
              </a:tblPr>
              <a:tblGrid>
                <a:gridCol w="3489484">
                  <a:extLst>
                    <a:ext uri="{9D8B030D-6E8A-4147-A177-3AD203B41FA5}">
                      <a16:colId xmlns:a16="http://schemas.microsoft.com/office/drawing/2014/main" val="2326293863"/>
                    </a:ext>
                  </a:extLst>
                </a:gridCol>
                <a:gridCol w="1724070">
                  <a:extLst>
                    <a:ext uri="{9D8B030D-6E8A-4147-A177-3AD203B41FA5}">
                      <a16:colId xmlns:a16="http://schemas.microsoft.com/office/drawing/2014/main" val="2351353853"/>
                    </a:ext>
                  </a:extLst>
                </a:gridCol>
              </a:tblGrid>
              <a:tr h="19524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Current cash in bank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</a:t>
                      </a:r>
                      <a:r>
                        <a:rPr lang="en-GB" sz="1200" b="1" u="none" strike="noStrike" dirty="0">
                          <a:effectLst/>
                        </a:rPr>
                        <a:t>£                   595,898.42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38840745"/>
                  </a:ext>
                </a:extLst>
              </a:tr>
              <a:tr h="110934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8446174"/>
                  </a:ext>
                </a:extLst>
              </a:tr>
              <a:tr h="110934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00921325"/>
                  </a:ext>
                </a:extLst>
              </a:tr>
              <a:tr h="11093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End of 2020 forecast position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71088326"/>
                  </a:ext>
                </a:extLst>
              </a:tr>
              <a:tr h="11093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Income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76652046"/>
                  </a:ext>
                </a:extLst>
              </a:tr>
              <a:tr h="19524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NREN/Federation members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£                   409,064.00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57066141"/>
                  </a:ext>
                </a:extLst>
              </a:tr>
              <a:tr h="19524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Academic/Non-profit members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£                   208,013.00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44448317"/>
                  </a:ext>
                </a:extLst>
              </a:tr>
              <a:tr h="19524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Commercial members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£                     13,564.00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30435968"/>
                  </a:ext>
                </a:extLst>
              </a:tr>
              <a:tr h="19524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Balance from 2019 carried forward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£                   624,135.00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116394"/>
                  </a:ext>
                </a:extLst>
              </a:tr>
              <a:tr h="19524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Total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</a:t>
                      </a:r>
                      <a:r>
                        <a:rPr lang="en-GB" sz="1200" b="1" u="none" strike="noStrike" dirty="0">
                          <a:effectLst/>
                        </a:rPr>
                        <a:t>£               1,254,776.00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88962548"/>
                  </a:ext>
                </a:extLst>
              </a:tr>
              <a:tr h="110934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40169259"/>
                  </a:ext>
                </a:extLst>
              </a:tr>
              <a:tr h="11093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Expenditure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55269740"/>
                  </a:ext>
                </a:extLst>
              </a:tr>
              <a:tr h="19524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Development costs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£                   501,395.00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81406178"/>
                  </a:ext>
                </a:extLst>
              </a:tr>
              <a:tr h="19524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Consortium operations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£                     37,680.00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29276323"/>
                  </a:ext>
                </a:extLst>
              </a:tr>
              <a:tr h="19524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Infrastructure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£                       2,400.00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65009142"/>
                  </a:ext>
                </a:extLst>
              </a:tr>
              <a:tr h="19524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Website and HTML template development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£                     46,800.00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29885580"/>
                  </a:ext>
                </a:extLst>
              </a:tr>
              <a:tr h="19524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OpenID foundation membership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£                             80.00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56064150"/>
                  </a:ext>
                </a:extLst>
              </a:tr>
              <a:tr h="19524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Total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 £                   588,355.00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88806671"/>
                  </a:ext>
                </a:extLst>
              </a:tr>
              <a:tr h="110934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68156386"/>
                  </a:ext>
                </a:extLst>
              </a:tr>
              <a:tr h="19524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End of 2020 forecast balance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 £                   666,421.00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2838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362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Shape 2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5954" y="4841464"/>
            <a:ext cx="9150000" cy="4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Shape 28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2425" y="4455319"/>
            <a:ext cx="546600" cy="546600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" sz="33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Membership </a:t>
            </a:r>
            <a:r>
              <a:rPr lang="en" b="1" dirty="0"/>
              <a:t>Benefits</a:t>
            </a:r>
            <a:endParaRPr sz="3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28650" y="1140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177800" marR="0" lvl="0" indent="-1905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" sz="1800" b="1" dirty="0"/>
              <a:t>Help keep the software maintained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1" indent="0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dirty="0"/>
              <a:t>Membership contributions go directly to funding the ongoing maintenance, support and development of the software</a:t>
            </a:r>
            <a:endParaRPr dirty="0"/>
          </a:p>
          <a:p>
            <a:pPr marL="177800" marR="0" lvl="0" indent="-19050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" sz="1800" b="1" dirty="0"/>
              <a:t>Access expert support</a:t>
            </a:r>
            <a:endParaRPr sz="1800" dirty="0"/>
          </a:p>
          <a:p>
            <a:pPr marL="342900" marR="0" lvl="1" indent="0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dirty="0"/>
              <a:t>Members benefit from direct and active support from the core development team</a:t>
            </a:r>
            <a:endParaRPr dirty="0"/>
          </a:p>
          <a:p>
            <a:pPr marL="177800" marR="0" lvl="0" indent="-19050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" sz="1800" b="1" dirty="0"/>
              <a:t>Contribute to the strategic direction of the product</a:t>
            </a:r>
            <a:endParaRPr sz="1800" b="1" dirty="0"/>
          </a:p>
          <a:p>
            <a:pPr marL="342900" marR="0" lvl="1" indent="0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dirty="0"/>
              <a:t>Especially Principal members, who sit on the Board</a:t>
            </a:r>
          </a:p>
          <a:p>
            <a:pPr marL="342900" marR="0" lvl="1" indent="0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dirty="0"/>
              <a:t>Major project decisions will always involve member input</a:t>
            </a:r>
            <a:endParaRPr lang="en-US" sz="2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Shape 292"/>
          <p:cNvSpPr txBox="1">
            <a:spLocks noGrp="1"/>
          </p:cNvSpPr>
          <p:nvPr>
            <p:ph type="sldNum" idx="12"/>
          </p:nvPr>
        </p:nvSpPr>
        <p:spPr>
          <a:xfrm>
            <a:off x="6457950" y="4841463"/>
            <a:ext cx="2057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0897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Shape 3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5954" y="4841464"/>
            <a:ext cx="9150000" cy="4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Shape 3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2425" y="4455319"/>
            <a:ext cx="546600" cy="546600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Shape 30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" b="1"/>
              <a:t>How to join?</a:t>
            </a:r>
            <a:endParaRPr sz="3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628650" y="1140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marR="0" lvl="0" indent="-381000" algn="l" rtl="0">
              <a:lnSpc>
                <a:spcPct val="80000"/>
              </a:lnSpc>
              <a:spcBef>
                <a:spcPts val="900"/>
              </a:spcBef>
              <a:spcAft>
                <a:spcPts val="600"/>
              </a:spcAft>
              <a:buSzPts val="2400"/>
              <a:buChar char="•"/>
            </a:pPr>
            <a:r>
              <a:rPr lang="en" sz="2800" dirty="0"/>
              <a:t>Contact Justin Knight at </a:t>
            </a:r>
            <a:r>
              <a:rPr lang="en" sz="2800" u="sng" dirty="0">
                <a:solidFill>
                  <a:schemeClr val="hlink"/>
                </a:solidFill>
                <a:hlinkClick r:id="rId5"/>
              </a:rPr>
              <a:t>justin.knight@jisc.ac.uk</a:t>
            </a:r>
            <a:r>
              <a:rPr lang="en" sz="2800" dirty="0"/>
              <a:t>  or </a:t>
            </a:r>
            <a:r>
              <a:rPr lang="en" sz="2800" u="sng" dirty="0">
                <a:solidFill>
                  <a:schemeClr val="hlink"/>
                </a:solidFill>
                <a:hlinkClick r:id="rId6"/>
              </a:rPr>
              <a:t>contact@shibboleth.net</a:t>
            </a:r>
            <a:endParaRPr sz="2800" dirty="0"/>
          </a:p>
          <a:p>
            <a:pPr marL="457200" marR="0" lvl="0" indent="-381000" algn="l" rtl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Pts val="2400"/>
              <a:buChar char="•"/>
            </a:pPr>
            <a:r>
              <a:rPr lang="en" sz="2800" dirty="0"/>
              <a:t>The appropriate tier will be established</a:t>
            </a:r>
            <a:endParaRPr sz="2800" dirty="0"/>
          </a:p>
          <a:p>
            <a:pPr marL="457200" marR="0" lvl="0" indent="-381000" algn="l" rtl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Pts val="2400"/>
              <a:buChar char="•"/>
            </a:pPr>
            <a:r>
              <a:rPr lang="en" sz="2800" dirty="0"/>
              <a:t>Sign the Membership agreement</a:t>
            </a:r>
            <a:endParaRPr sz="2800" dirty="0"/>
          </a:p>
          <a:p>
            <a:pPr marL="457200" marR="0" lvl="0" indent="-381000" algn="l" rtl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Pts val="2400"/>
              <a:buChar char="•"/>
            </a:pPr>
            <a:r>
              <a:rPr lang="en" sz="2800" dirty="0" err="1"/>
              <a:t>Jisc</a:t>
            </a:r>
            <a:r>
              <a:rPr lang="en" sz="2800" dirty="0"/>
              <a:t>, as Consortium Operator, raise an invoice</a:t>
            </a:r>
            <a:endParaRPr sz="2800" dirty="0"/>
          </a:p>
          <a:p>
            <a:pPr marL="457200" marR="0" lvl="0" indent="-381000" algn="l" rtl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Pts val="2400"/>
              <a:buChar char="•"/>
            </a:pPr>
            <a:r>
              <a:rPr lang="en" sz="2800" dirty="0"/>
              <a:t>We get you set up with access to the support options and relevant mailing lists</a:t>
            </a:r>
            <a:endParaRPr sz="2400" dirty="0"/>
          </a:p>
          <a:p>
            <a:pPr marL="177800" marR="0" lvl="0" indent="-38100" algn="l" rtl="0">
              <a:lnSpc>
                <a:spcPct val="8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1800" dirty="0"/>
          </a:p>
        </p:txBody>
      </p:sp>
      <p:sp>
        <p:nvSpPr>
          <p:cNvPr id="311" name="Shape 311"/>
          <p:cNvSpPr txBox="1">
            <a:spLocks noGrp="1"/>
          </p:cNvSpPr>
          <p:nvPr>
            <p:ph type="sldNum" idx="12"/>
          </p:nvPr>
        </p:nvSpPr>
        <p:spPr>
          <a:xfrm>
            <a:off x="6457950" y="4841463"/>
            <a:ext cx="2057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9071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307">
            <a:extLst>
              <a:ext uri="{FF2B5EF4-FFF2-40B4-BE49-F238E27FC236}">
                <a16:creationId xmlns:a16="http://schemas.microsoft.com/office/drawing/2014/main" id="{AF66B220-ACFA-9645-9A12-E7187A4CF6F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5954" y="4841464"/>
            <a:ext cx="9150000" cy="45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1E10EE-8730-4443-85C1-06FCE4A56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2020 Project Summary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6CED8-4475-DD40-AFD6-AF1E2E9EA0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Q1, </a:t>
            </a:r>
            <a:r>
              <a:rPr lang="en-US" sz="2400" dirty="0" err="1"/>
              <a:t>IdP</a:t>
            </a:r>
            <a:r>
              <a:rPr lang="en-US" sz="2400" dirty="0"/>
              <a:t> V4.0</a:t>
            </a:r>
          </a:p>
          <a:p>
            <a:pPr lvl="1"/>
            <a:r>
              <a:rPr lang="en-US" sz="2100" dirty="0"/>
              <a:t>First major release since 2014, and first not involving a software rewrite</a:t>
            </a:r>
          </a:p>
          <a:p>
            <a:r>
              <a:rPr lang="en-US" sz="2400" dirty="0"/>
              <a:t>Q2, SP V3.1</a:t>
            </a:r>
          </a:p>
          <a:p>
            <a:pPr lvl="1"/>
            <a:r>
              <a:rPr lang="en-US" sz="2100" dirty="0" err="1"/>
              <a:t>SameSite</a:t>
            </a:r>
            <a:r>
              <a:rPr lang="en-US" sz="2100" dirty="0"/>
              <a:t> cookie support, blocking of unsolicited responses</a:t>
            </a:r>
          </a:p>
          <a:p>
            <a:r>
              <a:rPr lang="en-US" sz="2400" dirty="0"/>
              <a:t>Project infrastructure fully migrated to AWS in May, halving monthly costs</a:t>
            </a:r>
          </a:p>
          <a:p>
            <a:r>
              <a:rPr lang="en-US" sz="2400" dirty="0"/>
              <a:t>Most of 2021 committed to </a:t>
            </a:r>
            <a:r>
              <a:rPr lang="en-US" sz="2400" dirty="0" err="1"/>
              <a:t>IdP</a:t>
            </a:r>
            <a:r>
              <a:rPr lang="en-US" sz="2400" dirty="0"/>
              <a:t> V4.1 design/development</a:t>
            </a:r>
          </a:p>
        </p:txBody>
      </p:sp>
      <p:pic>
        <p:nvPicPr>
          <p:cNvPr id="6" name="Shape 318">
            <a:extLst>
              <a:ext uri="{FF2B5EF4-FFF2-40B4-BE49-F238E27FC236}">
                <a16:creationId xmlns:a16="http://schemas.microsoft.com/office/drawing/2014/main" id="{CAC6CF7E-9518-7646-AF46-769415645A5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2425" y="4455319"/>
            <a:ext cx="546600" cy="5466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311">
            <a:extLst>
              <a:ext uri="{FF2B5EF4-FFF2-40B4-BE49-F238E27FC236}">
                <a16:creationId xmlns:a16="http://schemas.microsoft.com/office/drawing/2014/main" id="{90EA7B0B-7C20-4341-99EF-B6709D4E0077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4841463"/>
            <a:ext cx="2057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6</a:t>
            </a:fld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5268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307">
            <a:extLst>
              <a:ext uri="{FF2B5EF4-FFF2-40B4-BE49-F238E27FC236}">
                <a16:creationId xmlns:a16="http://schemas.microsoft.com/office/drawing/2014/main" id="{3CEFD6A2-97E7-3049-AACB-72E3CE6A6D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5954" y="4841464"/>
            <a:ext cx="9150000" cy="45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1E10EE-8730-4443-85C1-06FCE4A56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Product Roadmap – </a:t>
            </a:r>
            <a:r>
              <a:rPr lang="en-US" dirty="0" err="1"/>
              <a:t>IdP</a:t>
            </a:r>
            <a:r>
              <a:rPr lang="en-US" dirty="0"/>
              <a:t> V3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6CED8-4475-DD40-AFD6-AF1E2E9EA0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Spring 4 remains EOL as of Dec 31</a:t>
            </a:r>
            <a:r>
              <a:rPr lang="en-US" sz="2800" baseline="30000" dirty="0"/>
              <a:t>st</a:t>
            </a:r>
            <a:r>
              <a:rPr lang="en-US" sz="2800" dirty="0"/>
              <a:t>, leaving us no recourse to extend official support timeline</a:t>
            </a:r>
          </a:p>
          <a:p>
            <a:r>
              <a:rPr lang="en-US" sz="2800" dirty="0"/>
              <a:t>We will probably release a final 3.4.x “roll up” of updated libraries as a courtesy</a:t>
            </a:r>
          </a:p>
        </p:txBody>
      </p:sp>
      <p:pic>
        <p:nvPicPr>
          <p:cNvPr id="6" name="Shape 318">
            <a:extLst>
              <a:ext uri="{FF2B5EF4-FFF2-40B4-BE49-F238E27FC236}">
                <a16:creationId xmlns:a16="http://schemas.microsoft.com/office/drawing/2014/main" id="{C9B22980-8B00-1E47-9E81-390602BEC7D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2425" y="4455319"/>
            <a:ext cx="546600" cy="546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311">
            <a:extLst>
              <a:ext uri="{FF2B5EF4-FFF2-40B4-BE49-F238E27FC236}">
                <a16:creationId xmlns:a16="http://schemas.microsoft.com/office/drawing/2014/main" id="{7E235820-B164-4249-A321-7466A3C6ED6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4841463"/>
            <a:ext cx="2057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7</a:t>
            </a:fld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4386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307">
            <a:extLst>
              <a:ext uri="{FF2B5EF4-FFF2-40B4-BE49-F238E27FC236}">
                <a16:creationId xmlns:a16="http://schemas.microsoft.com/office/drawing/2014/main" id="{3CEFD6A2-97E7-3049-AACB-72E3CE6A6D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5954" y="4841464"/>
            <a:ext cx="9150000" cy="45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1E10EE-8730-4443-85C1-06FCE4A56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Product Roadmap – </a:t>
            </a:r>
            <a:r>
              <a:rPr lang="en-US" dirty="0" err="1"/>
              <a:t>IdP</a:t>
            </a:r>
            <a:r>
              <a:rPr lang="en-US" dirty="0"/>
              <a:t> V5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6CED8-4475-DD40-AFD6-AF1E2E9EA0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Plans for a V5 currently on hold</a:t>
            </a:r>
            <a:endParaRPr lang="en-US" sz="2200" dirty="0"/>
          </a:p>
          <a:p>
            <a:r>
              <a:rPr lang="en-US" sz="2800" dirty="0"/>
              <a:t>No compelling need for breaking changes to current platform</a:t>
            </a:r>
            <a:endParaRPr lang="en-US" sz="2500" dirty="0"/>
          </a:p>
          <a:p>
            <a:r>
              <a:rPr lang="en-US" sz="2800" dirty="0"/>
              <a:t>We want to reduce feature bloat in core software</a:t>
            </a:r>
          </a:p>
          <a:p>
            <a:r>
              <a:rPr lang="en-US" sz="2800" dirty="0"/>
              <a:t>V5 will likely follow major Spring / Java LTS updates</a:t>
            </a:r>
          </a:p>
        </p:txBody>
      </p:sp>
      <p:pic>
        <p:nvPicPr>
          <p:cNvPr id="6" name="Shape 318">
            <a:extLst>
              <a:ext uri="{FF2B5EF4-FFF2-40B4-BE49-F238E27FC236}">
                <a16:creationId xmlns:a16="http://schemas.microsoft.com/office/drawing/2014/main" id="{C9B22980-8B00-1E47-9E81-390602BEC7D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2425" y="4455319"/>
            <a:ext cx="546600" cy="546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311">
            <a:extLst>
              <a:ext uri="{FF2B5EF4-FFF2-40B4-BE49-F238E27FC236}">
                <a16:creationId xmlns:a16="http://schemas.microsoft.com/office/drawing/2014/main" id="{7E235820-B164-4249-A321-7466A3C6ED6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4841463"/>
            <a:ext cx="2057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8</a:t>
            </a:fld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974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307">
            <a:extLst>
              <a:ext uri="{FF2B5EF4-FFF2-40B4-BE49-F238E27FC236}">
                <a16:creationId xmlns:a16="http://schemas.microsoft.com/office/drawing/2014/main" id="{3CEFD6A2-97E7-3049-AACB-72E3CE6A6D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5954" y="4841464"/>
            <a:ext cx="9150000" cy="45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1E10EE-8730-4443-85C1-06FCE4A56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Product Roadmap – </a:t>
            </a:r>
            <a:r>
              <a:rPr lang="en-US" dirty="0" err="1"/>
              <a:t>IdP</a:t>
            </a:r>
            <a:r>
              <a:rPr lang="en-US" dirty="0"/>
              <a:t> V4.1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6CED8-4475-DD40-AFD6-AF1E2E9EA0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Major (but compatible) revamp of configuration:</a:t>
            </a:r>
          </a:p>
          <a:p>
            <a:pPr lvl="1"/>
            <a:r>
              <a:rPr lang="en-US" sz="2500" dirty="0"/>
              <a:t>System files moved out of file system into jars</a:t>
            </a:r>
          </a:p>
          <a:p>
            <a:pPr lvl="1"/>
            <a:r>
              <a:rPr lang="en-US" sz="2500" dirty="0"/>
              <a:t>Auto-detection of more components via jars</a:t>
            </a:r>
          </a:p>
          <a:p>
            <a:pPr lvl="1"/>
            <a:r>
              <a:rPr lang="en-US" sz="2500" dirty="0"/>
              <a:t>Much of </a:t>
            </a:r>
            <a:r>
              <a:rPr lang="en-US" sz="2500" dirty="0" err="1"/>
              <a:t>authn</a:t>
            </a:r>
            <a:r>
              <a:rPr lang="en-US" sz="2500" dirty="0"/>
              <a:t>/admin/interceptor XML-based config migrated to properties</a:t>
            </a:r>
          </a:p>
          <a:p>
            <a:r>
              <a:rPr lang="en-US" sz="2800" dirty="0"/>
              <a:t>First formal module and plugin architecture for managing new feature delivery in the future</a:t>
            </a:r>
          </a:p>
        </p:txBody>
      </p:sp>
      <p:pic>
        <p:nvPicPr>
          <p:cNvPr id="6" name="Shape 318">
            <a:extLst>
              <a:ext uri="{FF2B5EF4-FFF2-40B4-BE49-F238E27FC236}">
                <a16:creationId xmlns:a16="http://schemas.microsoft.com/office/drawing/2014/main" id="{C9B22980-8B00-1E47-9E81-390602BEC7D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2425" y="4455319"/>
            <a:ext cx="546600" cy="546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311">
            <a:extLst>
              <a:ext uri="{FF2B5EF4-FFF2-40B4-BE49-F238E27FC236}">
                <a16:creationId xmlns:a16="http://schemas.microsoft.com/office/drawing/2014/main" id="{7E235820-B164-4249-A321-7466A3C6ED6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4841463"/>
            <a:ext cx="2057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9</a:t>
            </a:fld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070473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6CA814DF006540B14ABAEAE3946168" ma:contentTypeVersion="9" ma:contentTypeDescription="Create a new document." ma:contentTypeScope="" ma:versionID="357f5b7fb4e9daa39e2cf7fc6bc49c20">
  <xsd:schema xmlns:xsd="http://www.w3.org/2001/XMLSchema" xmlns:xs="http://www.w3.org/2001/XMLSchema" xmlns:p="http://schemas.microsoft.com/office/2006/metadata/properties" xmlns:ns2="345e2e6e-4751-4d43-882c-ee7c27ebc84f" targetNamespace="http://schemas.microsoft.com/office/2006/metadata/properties" ma:root="true" ma:fieldsID="e5fb1b14f1b6fa3fcd6a99c0fb15329c" ns2:_="">
    <xsd:import namespace="345e2e6e-4751-4d43-882c-ee7c27ebc8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5e2e6e-4751-4d43-882c-ee7c27ebc8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79c6cfb5-50bc-4fca-81ee-f60fcea9a646" ContentTypeId="0x0101" PreviousValue="false"/>
</file>

<file path=customXml/itemProps1.xml><?xml version="1.0" encoding="utf-8"?>
<ds:datastoreItem xmlns:ds="http://schemas.openxmlformats.org/officeDocument/2006/customXml" ds:itemID="{79A08048-CCEB-4529-AD87-141378953F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5e2e6e-4751-4d43-882c-ee7c27ebc8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172A96-581D-45E6-9E57-CD5D1249B121}">
  <ds:schemaRefs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345e2e6e-4751-4d43-882c-ee7c27ebc84f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AA944CD-5919-4099-BD6A-1A28F61CEFF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A8D42FC-D1CE-4C9A-A050-FD398F83E261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753</Words>
  <Application>Microsoft Macintosh PowerPoint</Application>
  <PresentationFormat>On-screen Show (16:9)</PresentationFormat>
  <Paragraphs>129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Helvetica Neue</vt:lpstr>
      <vt:lpstr>Simple Light</vt:lpstr>
      <vt:lpstr>Office Theme</vt:lpstr>
      <vt:lpstr>White</vt:lpstr>
      <vt:lpstr>Shibboleth Update CAMP 2020</vt:lpstr>
      <vt:lpstr>Consortium Membership</vt:lpstr>
      <vt:lpstr>Financial position &amp; end 2020 forecast</vt:lpstr>
      <vt:lpstr>Membership Benefits</vt:lpstr>
      <vt:lpstr>How to join?</vt:lpstr>
      <vt:lpstr>2020 Project Summary</vt:lpstr>
      <vt:lpstr>Product Roadmap – IdP V3</vt:lpstr>
      <vt:lpstr>Product Roadmap – IdP V5</vt:lpstr>
      <vt:lpstr>Product Roadmap – IdP V4.1</vt:lpstr>
      <vt:lpstr>IdP Modules https://wiki.shibboleth.net/confluence/x/iYAFBQ</vt:lpstr>
      <vt:lpstr>IdP Plugins</vt:lpstr>
      <vt:lpstr>Initial Plugins</vt:lpstr>
      <vt:lpstr>Product Roadmap - SP</vt:lpstr>
      <vt:lpstr>SP Futures Discussion</vt:lpstr>
      <vt:lpstr>SP Futures Discussion</vt:lpstr>
      <vt:lpstr>Questions?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Shibboleth Consortium/Roadmap</dc:title>
  <dc:subject/>
  <dc:creator>Justin Knight, Scott Cantor</dc:creator>
  <cp:keywords/>
  <dc:description/>
  <cp:lastModifiedBy>Cantor, Scott</cp:lastModifiedBy>
  <cp:revision>78</cp:revision>
  <dcterms:modified xsi:type="dcterms:W3CDTF">2020-11-16T14:30:17Z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0x010100FE6CA814DF006540B14ABAEAE3946168</vt:lpwstr>
  </property>
  <property fmtid="{D5CDD505-2E9C-101B-9397-08002B2CF9AE}" pid="3" name="FileLeafRef">
    <vt:lpwstr>Shibboleth Consortium - Publisher day 19th June 2018.pptx</vt:lpwstr>
  </property>
</Properties>
</file>